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89" r:id="rId2"/>
    <p:sldId id="290" r:id="rId3"/>
    <p:sldId id="291" r:id="rId4"/>
    <p:sldId id="292" r:id="rId5"/>
    <p:sldId id="315" r:id="rId6"/>
    <p:sldId id="316" r:id="rId7"/>
    <p:sldId id="318" r:id="rId8"/>
    <p:sldId id="317" r:id="rId9"/>
    <p:sldId id="295" r:id="rId10"/>
    <p:sldId id="294" r:id="rId11"/>
    <p:sldId id="293" r:id="rId12"/>
    <p:sldId id="309" r:id="rId13"/>
    <p:sldId id="299" r:id="rId14"/>
    <p:sldId id="300" r:id="rId15"/>
    <p:sldId id="301" r:id="rId16"/>
    <p:sldId id="302" r:id="rId17"/>
    <p:sldId id="304" r:id="rId18"/>
    <p:sldId id="314" r:id="rId19"/>
    <p:sldId id="297" r:id="rId20"/>
  </p:sldIdLst>
  <p:sldSz cx="12192000" cy="6858000"/>
  <p:notesSz cx="6889750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CC"/>
    <a:srgbClr val="EAEAEA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68" autoAdjust="0"/>
    <p:restoredTop sz="94660"/>
  </p:normalViewPr>
  <p:slideViewPr>
    <p:cSldViewPr snapToGrid="0">
      <p:cViewPr varScale="1">
        <p:scale>
          <a:sx n="59" d="100"/>
          <a:sy n="59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6088" cy="5015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29AC4-0BBB-49D6-98DE-C7320D046D48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2061"/>
            <a:ext cx="5511800" cy="3945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8729"/>
            <a:ext cx="2986088" cy="501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8729"/>
            <a:ext cx="2986088" cy="5015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DC9AC-6CA2-4571-BB8A-A99CCCF1C5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60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12F7-243E-4388-873A-EF7F2FDB3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D1D34-824F-4D18-9C24-CB6D4C642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35EB6-772A-4E0C-A807-D4971C8E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Sep-2022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A9D03-42F6-47AF-8603-2A10F904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2A1D5-A84F-4C04-9616-01CC14E7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95182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10D8B-0501-43DE-8C6C-0FC1AE23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861AC-A137-46D1-B8D1-ACADBCC0A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34521-E7B5-493C-B8D4-BE0843BF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8D8D8-DEE5-4D22-B701-D155EACD6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1DB6B-38E9-4D4C-BFBF-9304A776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371058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6F85D-2454-4DE2-8DB3-C13475D4A2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EE90D-56ED-4A63-8DE5-5220E20FC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86590-960A-420C-BFAA-81ADEB1E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38DE6-5547-4CCB-81E3-DF600652A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A58D6-964C-43E4-84FD-B7D74AB4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22847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14FC7-A098-4150-AB99-7D3C0FAB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E1B4-7918-4D5A-8385-F2BA1A3A7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E5DE1-B8ED-4CBE-B3E3-6732488E8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Sep-2022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A0B81-21A8-4E8C-B69E-E117DEDC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24B6B-C009-40F0-B44F-E0E66C0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8199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84DC-D394-4BC8-A777-0FF1BE260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DE71B-2F17-4674-A37C-EE5F79B7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CC29F-1CE4-4831-902C-12B8A8C9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F6F76-E5E3-4735-9C52-55F48AC9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272A-9311-4893-84BC-8EF819B5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35800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7CE76-4A3A-4CBE-B7DA-A270A520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4131C-A51B-47FB-A0B1-BDF074E0E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E8FAB-26A2-4302-A552-77807AAD9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2465C-007E-4E48-9FBC-E3633E80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A520B-543F-4B45-AD94-7AF4FAA85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D97B8-94FC-435C-BE9B-B5B53335D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856072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0E96-2B64-4230-930F-0C40A63A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01E55-66BB-4399-8136-DAB72F1DC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64FBC0-1CDE-4F1A-8C16-FDAE7FC99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2B6D9-3E37-411C-B8BE-5459F7E6D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31C36-8C1A-4654-AE2E-598FC91B3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BE7715-BB87-41AA-AE0E-DB6CF5B5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5B6F9-BCBE-4423-814A-14A0459E8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4BA1A-2DE0-486E-8136-D09E9EEE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69003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831E-0D09-468A-815C-0F9D45E3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5E0204-C9C7-4A5E-95C4-A4C42818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Sep-2022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C1E50-7E59-4C26-90ED-1FC35525A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8A9F606-F140-4694-A79E-1F040C4B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415909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E8DEB7-E6D1-4AAA-BA04-44D23C60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B32C2-54D1-499A-9CB6-87186B41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4AC56-8740-4AC1-BD37-5626A850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7370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5E71-59F5-4FE6-8E8A-A6BC2D82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EA400-9EE6-497F-9FEB-6BE7CD870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AD884-2CA0-4122-962C-E0BCC1359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3EE07-919A-4B48-8241-2DCE240A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C56F1-B675-4685-9143-B1202C8B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8C2F7-0F71-4512-9D05-73F2AE74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002050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85FE-1419-4E4E-ABF8-FD90A3A9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F82CC-C7CA-4DC8-A9AC-68B1E4415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6490EC-B6BC-479A-9416-F49DF37B5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A8D3C-F4FA-442E-BC59-976DBD400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08/05/2022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0E347-77E9-4F31-8D96-01A1CF94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Confidential - Internal Use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DC53-FA47-4CDF-9402-954CE43F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16485885-3807-46EC-A4CE-4956933D2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41271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985E7B-B58B-4D9B-BEBF-79C09A8E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9BE05-077E-4B7A-8FE0-9D65D6981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DBB69-2B17-45A1-A83F-BA0E20C7B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Sep-2022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94DAB-36F2-4BE4-87F5-ACDBD4D62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493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Confidential - Internal Use Only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76338-9184-4B68-9CEE-7CD52052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7140E-02A2-44FA-8638-8F0972F8F2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8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3.png">
            <a:extLst>
              <a:ext uri="{FF2B5EF4-FFF2-40B4-BE49-F238E27FC236}">
                <a16:creationId xmlns:a16="http://schemas.microsoft.com/office/drawing/2014/main" id="{3A27F728-DB45-4A6F-A8FD-8E0B0EFD75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5705" y="4022725"/>
            <a:ext cx="2149475" cy="2147888"/>
          </a:xfrm>
          <a:prstGeom prst="rect">
            <a:avLst/>
          </a:prstGeom>
        </p:spPr>
      </p:pic>
      <p:pic>
        <p:nvPicPr>
          <p:cNvPr id="16" name="image4.png">
            <a:extLst>
              <a:ext uri="{FF2B5EF4-FFF2-40B4-BE49-F238E27FC236}">
                <a16:creationId xmlns:a16="http://schemas.microsoft.com/office/drawing/2014/main" id="{BA062376-9FDA-42F9-84E0-0928FBA0E1C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8169" y="4024112"/>
            <a:ext cx="2149475" cy="2147888"/>
          </a:xfrm>
          <a:prstGeom prst="rect">
            <a:avLst/>
          </a:prstGeom>
        </p:spPr>
      </p:pic>
      <p:pic>
        <p:nvPicPr>
          <p:cNvPr id="17" name="image7.png">
            <a:extLst>
              <a:ext uri="{FF2B5EF4-FFF2-40B4-BE49-F238E27FC236}">
                <a16:creationId xmlns:a16="http://schemas.microsoft.com/office/drawing/2014/main" id="{C72F2E75-42F9-4BD0-AF47-E38CD90DE9E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8963" y="684213"/>
            <a:ext cx="3262313" cy="3255963"/>
          </a:xfrm>
          <a:prstGeom prst="rect">
            <a:avLst/>
          </a:prstGeom>
        </p:spPr>
      </p:pic>
      <p:pic>
        <p:nvPicPr>
          <p:cNvPr id="18" name="image8.jpeg">
            <a:extLst>
              <a:ext uri="{FF2B5EF4-FFF2-40B4-BE49-F238E27FC236}">
                <a16:creationId xmlns:a16="http://schemas.microsoft.com/office/drawing/2014/main" id="{68A9042F-54D3-40A1-9BEF-66D20CA4E24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26563" y="4022725"/>
            <a:ext cx="2144713" cy="2147888"/>
          </a:xfrm>
          <a:prstGeom prst="rect">
            <a:avLst/>
          </a:prstGeom>
        </p:spPr>
      </p:pic>
      <p:pic>
        <p:nvPicPr>
          <p:cNvPr id="19" name="image1.jpeg">
            <a:extLst>
              <a:ext uri="{FF2B5EF4-FFF2-40B4-BE49-F238E27FC236}">
                <a16:creationId xmlns:a16="http://schemas.microsoft.com/office/drawing/2014/main" id="{635F16E3-2CD3-4F5C-800C-7250EE9301F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60925" y="684213"/>
            <a:ext cx="3265488" cy="325596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31A17EA-C980-43D9-BC19-53AEA1758334}"/>
              </a:ext>
            </a:extLst>
          </p:cNvPr>
          <p:cNvSpPr txBox="1">
            <a:spLocks/>
          </p:cNvSpPr>
          <p:nvPr/>
        </p:nvSpPr>
        <p:spPr>
          <a:xfrm>
            <a:off x="464949" y="406952"/>
            <a:ext cx="4265343" cy="60440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800" b="1" dirty="0">
              <a:latin typeface="+mn-lt"/>
            </a:endParaRPr>
          </a:p>
          <a:p>
            <a:pPr algn="ctr"/>
            <a:endParaRPr lang="en-GB" sz="2800" b="1" dirty="0">
              <a:latin typeface="+mn-lt"/>
            </a:endParaRPr>
          </a:p>
          <a:p>
            <a:pPr algn="ctr"/>
            <a:r>
              <a:rPr lang="en-GB" sz="4800" b="1" dirty="0">
                <a:latin typeface="+mn-lt"/>
              </a:rPr>
              <a:t>Building Anew</a:t>
            </a:r>
          </a:p>
          <a:p>
            <a:pPr algn="ctr"/>
            <a:r>
              <a:rPr lang="en-GB" sz="2800" dirty="0">
                <a:latin typeface="+mn-lt"/>
              </a:rPr>
              <a:t>@ St Mary with St Alban</a:t>
            </a:r>
            <a:endParaRPr lang="en-GB" sz="2800" b="1" dirty="0">
              <a:latin typeface="+mn-lt"/>
            </a:endParaRPr>
          </a:p>
          <a:p>
            <a:pPr algn="ctr"/>
            <a:endParaRPr lang="en-GB" sz="2800" b="1" dirty="0">
              <a:latin typeface="+mn-lt"/>
            </a:endParaRPr>
          </a:p>
          <a:p>
            <a:pPr algn="ctr"/>
            <a:br>
              <a:rPr lang="en-GB" sz="2800" b="1" dirty="0">
                <a:latin typeface="+mn-lt"/>
              </a:rPr>
            </a:br>
            <a:r>
              <a:rPr lang="en-GB" sz="3600" b="1" dirty="0">
                <a:latin typeface="+mn-lt"/>
              </a:rPr>
              <a:t>Open Day</a:t>
            </a:r>
            <a:br>
              <a:rPr lang="en-GB" sz="2800" b="1" dirty="0">
                <a:latin typeface="+mn-lt"/>
              </a:rPr>
            </a:br>
            <a:br>
              <a:rPr lang="en-GB" sz="2800" b="1" dirty="0">
                <a:latin typeface="+mn-lt"/>
              </a:rPr>
            </a:br>
            <a:br>
              <a:rPr lang="en-GB" sz="2800" b="1" dirty="0">
                <a:latin typeface="+mn-lt"/>
              </a:rPr>
            </a:br>
            <a:br>
              <a:rPr lang="en-GB" sz="2800" b="1" dirty="0">
                <a:latin typeface="+mn-lt"/>
              </a:rPr>
            </a:br>
            <a:br>
              <a:rPr lang="en-GB" sz="2800" b="1" dirty="0">
                <a:latin typeface="+mn-lt"/>
              </a:rPr>
            </a:b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12 May 2024</a:t>
            </a:r>
          </a:p>
        </p:txBody>
      </p:sp>
    </p:spTree>
    <p:extLst>
      <p:ext uri="{BB962C8B-B14F-4D97-AF65-F5344CB8AC3E}">
        <p14:creationId xmlns:p14="http://schemas.microsoft.com/office/powerpoint/2010/main" val="365183245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Extension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397285"/>
            <a:ext cx="6237443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GB" sz="2400" dirty="0"/>
              <a:t>The proposed new extension adjoining the north wall of the church will offer:</a:t>
            </a:r>
          </a:p>
          <a:p>
            <a:pPr marL="457200" lvl="0" indent="-368300">
              <a:spcBef>
                <a:spcPts val="1200"/>
              </a:spcBef>
              <a:buSzPts val="2200"/>
              <a:buChar char="●"/>
            </a:pPr>
            <a:r>
              <a:rPr lang="en-GB" sz="2400" dirty="0"/>
              <a:t>Fully accessible toilet facilities with baby-changing 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400" dirty="0"/>
              <a:t>Kitchenette to serve drinks and simple refreshments</a:t>
            </a:r>
          </a:p>
          <a:p>
            <a:pPr marL="457200" lvl="0" indent="-368300">
              <a:spcBef>
                <a:spcPts val="1200"/>
              </a:spcBef>
              <a:buSzPts val="2200"/>
              <a:buChar char="●"/>
            </a:pPr>
            <a:r>
              <a:rPr lang="en-GB" sz="2400" dirty="0"/>
              <a:t>Flexible meeting space for church and local community activities – the ‘Garden Room’</a:t>
            </a:r>
          </a:p>
          <a:p>
            <a:pPr marL="457200" lvl="0" indent="-368300">
              <a:spcBef>
                <a:spcPts val="1200"/>
              </a:spcBef>
              <a:buSzPts val="2200"/>
              <a:buChar char="●"/>
            </a:pPr>
            <a:r>
              <a:rPr lang="en-GB" sz="2400" dirty="0"/>
              <a:t>Internal and external step-free access</a:t>
            </a:r>
          </a:p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lang="en-GB" sz="2400" b="1" dirty="0"/>
              <a:t>Facilities often taken for granted, but which our church sorely lacks!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5F88E-036E-4CB6-862E-899354DF5943}"/>
              </a:ext>
            </a:extLst>
          </p:cNvPr>
          <p:cNvGrpSpPr/>
          <p:nvPr/>
        </p:nvGrpSpPr>
        <p:grpSpPr>
          <a:xfrm>
            <a:off x="7101768" y="1730119"/>
            <a:ext cx="4114800" cy="3314174"/>
            <a:chOff x="2434975" y="447778"/>
            <a:chExt cx="7253555" cy="59066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F90641-15A6-4BE6-A82A-875ACEE1F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4975" y="447778"/>
              <a:ext cx="7253555" cy="590666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50B7F33-9E56-4B9F-AB3E-D0EE015CC098}"/>
                </a:ext>
              </a:extLst>
            </p:cNvPr>
            <p:cNvCxnSpPr>
              <a:cxnSpLocks/>
            </p:cNvCxnSpPr>
            <p:nvPr/>
          </p:nvCxnSpPr>
          <p:spPr>
            <a:xfrm>
              <a:off x="5334210" y="3211910"/>
              <a:ext cx="127740" cy="31855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29ED5F-C19E-4C71-8780-04334BC6983F}"/>
                </a:ext>
              </a:extLst>
            </p:cNvPr>
            <p:cNvSpPr/>
            <p:nvPr/>
          </p:nvSpPr>
          <p:spPr>
            <a:xfrm rot="20268957">
              <a:off x="5413588" y="3151052"/>
              <a:ext cx="108000" cy="3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D1B563-D666-4A0B-BCBB-E06C255783E9}"/>
              </a:ext>
            </a:extLst>
          </p:cNvPr>
          <p:cNvSpPr txBox="1"/>
          <p:nvPr/>
        </p:nvSpPr>
        <p:spPr>
          <a:xfrm>
            <a:off x="8621926" y="5299480"/>
            <a:ext cx="299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Location &amp; footprint of proposed extension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DE029D-C48D-4B53-B281-3A32BE186F66}"/>
              </a:ext>
            </a:extLst>
          </p:cNvPr>
          <p:cNvCxnSpPr>
            <a:cxnSpLocks/>
          </p:cNvCxnSpPr>
          <p:nvPr/>
        </p:nvCxnSpPr>
        <p:spPr>
          <a:xfrm>
            <a:off x="7876536" y="5636458"/>
            <a:ext cx="5537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5BE7FD56-288E-4D1F-ADB2-53587F114297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/10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9DFF9595-29D4-AC93-26A5-8DCA7CEB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 2024</a:t>
            </a:r>
            <a:endParaRPr lang="en-GB" dirty="0"/>
          </a:p>
        </p:txBody>
      </p:sp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14BBA4BB-483B-9054-B1EF-A11F2FE17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568" y="5951526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620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Extension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397285"/>
            <a:ext cx="11045346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spcBef>
                <a:spcPts val="0"/>
              </a:spcBef>
              <a:buSzPts val="440"/>
              <a:buNone/>
            </a:pPr>
            <a:r>
              <a:rPr lang="en-GB" sz="2400" dirty="0"/>
              <a:t>As well as offering practical solutions to our needs, the extension will include:</a:t>
            </a:r>
          </a:p>
          <a:p>
            <a:pPr marL="457200" lvl="0" indent="-367120">
              <a:lnSpc>
                <a:spcPct val="95000"/>
              </a:lnSpc>
              <a:spcBef>
                <a:spcPts val="1200"/>
              </a:spcBef>
              <a:buSzPct val="92000"/>
              <a:buChar char="●"/>
            </a:pPr>
            <a:r>
              <a:rPr lang="en-GB" sz="2400" b="1" dirty="0"/>
              <a:t>Glass-walled passageway</a:t>
            </a:r>
            <a:r>
              <a:rPr lang="en-GB" sz="2400" dirty="0"/>
              <a:t> with a gentle ramp providing step-free access from the north aisle to the toilets and Garden Room, opening up views to our glorious churchyard</a:t>
            </a:r>
          </a:p>
          <a:p>
            <a:pPr marL="457200" lvl="0" indent="-367120">
              <a:lnSpc>
                <a:spcPct val="95000"/>
              </a:lnSpc>
              <a:spcBef>
                <a:spcPts val="1200"/>
              </a:spcBef>
              <a:buSzPct val="92000"/>
              <a:buChar char="●"/>
            </a:pPr>
            <a:r>
              <a:rPr lang="en-GB" sz="2400" b="1" dirty="0"/>
              <a:t>Contemporary coloured-glass artwork installation in the east wall</a:t>
            </a:r>
            <a:r>
              <a:rPr lang="en-GB" sz="2400" dirty="0"/>
              <a:t>, echoing the existing stained-glass windows providing flow from new to old</a:t>
            </a:r>
          </a:p>
          <a:p>
            <a:pPr marL="457200" lvl="0" indent="-367120">
              <a:lnSpc>
                <a:spcPct val="95000"/>
              </a:lnSpc>
              <a:spcBef>
                <a:spcPts val="1200"/>
              </a:spcBef>
              <a:buSzPct val="92000"/>
              <a:buChar char="●"/>
            </a:pPr>
            <a:r>
              <a:rPr lang="en-GB" sz="2400" dirty="0"/>
              <a:t>Direct step-free access from the churchyard to the east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D5F09427-2E84-430A-9686-15CEC9BA4065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/11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FF4582DF-D135-760B-E67A-5C16518A0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54902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Extension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119888"/>
            <a:ext cx="11045346" cy="10694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GB" sz="2400" dirty="0"/>
              <a:t>Access to the extension will be via a new glass doorway in the north aisle, expanding the opening where the current stained-glass window is located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GB" sz="2400" dirty="0"/>
              <a:t> </a:t>
            </a:r>
          </a:p>
          <a:p>
            <a:pPr marL="0" lvl="0" indent="0">
              <a:spcBef>
                <a:spcPts val="1200"/>
              </a:spcBef>
              <a:buNone/>
            </a:pPr>
            <a:endParaRPr lang="en-GB" sz="2400" dirty="0"/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4A3328C-1F54-445C-A6E7-1EDB8DEA6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62" y="3970072"/>
            <a:ext cx="4425900" cy="2384217"/>
          </a:xfrm>
          <a:prstGeom prst="rect">
            <a:avLst/>
          </a:prstGeom>
        </p:spPr>
      </p:pic>
      <p:sp>
        <p:nvSpPr>
          <p:cNvPr id="7" name="Google Shape;61;p14">
            <a:extLst>
              <a:ext uri="{FF2B5EF4-FFF2-40B4-BE49-F238E27FC236}">
                <a16:creationId xmlns:a16="http://schemas.microsoft.com/office/drawing/2014/main" id="{B10A4551-C7A1-4345-9BCE-9A1A708F6439}"/>
              </a:ext>
            </a:extLst>
          </p:cNvPr>
          <p:cNvSpPr txBox="1">
            <a:spLocks/>
          </p:cNvSpPr>
          <p:nvPr/>
        </p:nvSpPr>
        <p:spPr>
          <a:xfrm>
            <a:off x="6014967" y="2345367"/>
            <a:ext cx="4276865" cy="13755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1200"/>
              </a:spcBef>
              <a:buNone/>
            </a:pPr>
            <a:r>
              <a:rPr lang="en-GB" sz="2400" dirty="0"/>
              <a:t>The stained-glass window will be relocated to the central window opening in the north aisle</a:t>
            </a:r>
          </a:p>
          <a:p>
            <a:pPr marL="0" lvl="0" indent="0">
              <a:spcBef>
                <a:spcPts val="1200"/>
              </a:spcBef>
              <a:buNone/>
            </a:pPr>
            <a:r>
              <a:rPr lang="en-GB" sz="2400" dirty="0"/>
              <a:t> </a:t>
            </a:r>
          </a:p>
          <a:p>
            <a:pPr marL="0" lvl="0" indent="0">
              <a:spcBef>
                <a:spcPts val="1200"/>
              </a:spcBef>
              <a:buNone/>
            </a:pPr>
            <a:endParaRPr lang="en-GB" sz="2400" dirty="0"/>
          </a:p>
        </p:txBody>
      </p:sp>
      <p:pic>
        <p:nvPicPr>
          <p:cNvPr id="5" name="Picture 4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956764D9-9036-4DBB-A2FA-04994E53A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9" y="2409365"/>
            <a:ext cx="4496076" cy="2396452"/>
          </a:xfrm>
          <a:prstGeom prst="rect">
            <a:avLst/>
          </a:prstGeom>
        </p:spPr>
      </p:pic>
      <p:sp>
        <p:nvSpPr>
          <p:cNvPr id="8" name="Arrow: Bent-Up 7">
            <a:extLst>
              <a:ext uri="{FF2B5EF4-FFF2-40B4-BE49-F238E27FC236}">
                <a16:creationId xmlns:a16="http://schemas.microsoft.com/office/drawing/2014/main" id="{B13F1BC4-B035-4050-A168-1DC555ED42B1}"/>
              </a:ext>
            </a:extLst>
          </p:cNvPr>
          <p:cNvSpPr/>
          <p:nvPr/>
        </p:nvSpPr>
        <p:spPr>
          <a:xfrm rot="5400000">
            <a:off x="5138950" y="4308712"/>
            <a:ext cx="607008" cy="2006787"/>
          </a:xfrm>
          <a:prstGeom prst="bentUp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EAEA8C29-DF2C-49CC-8B3B-D766A71EF182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/12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FE4B33BF-9B2E-05F1-B621-0B04F1F3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9" name="Picture 8" descr="A black and red logo&#10;&#10;Description automatically generated">
            <a:extLst>
              <a:ext uri="{FF2B5EF4-FFF2-40B4-BE49-F238E27FC236}">
                <a16:creationId xmlns:a16="http://schemas.microsoft.com/office/drawing/2014/main" id="{D7935CDF-5814-1518-140D-19AE989C4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489" y="6354289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313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Floorplan</a:t>
            </a:r>
          </a:p>
        </p:txBody>
      </p:sp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3162CA77-F015-4E8E-9DE0-0EBB7DCF3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5" y="1144889"/>
            <a:ext cx="8460920" cy="5441648"/>
          </a:xfrm>
          <a:prstGeom prst="rect">
            <a:avLst/>
          </a:prstGeom>
        </p:spPr>
      </p:pic>
      <p:pic>
        <p:nvPicPr>
          <p:cNvPr id="14" name="Picture 13" descr="Text, application&#10;&#10;Description automatically generated">
            <a:extLst>
              <a:ext uri="{FF2B5EF4-FFF2-40B4-BE49-F238E27FC236}">
                <a16:creationId xmlns:a16="http://schemas.microsoft.com/office/drawing/2014/main" id="{0E037473-BA30-4B32-959A-17FE33A0E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447" y="2357240"/>
            <a:ext cx="2995074" cy="1968790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8480EF66-7B5D-4E80-85AA-E5EFAB602610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/13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BDC6690-8208-00CA-CC44-3487BC2A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05AAD217-6D0C-AD74-773F-58E017C9C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57" y="6394938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366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Floorplan (details)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1EC558D-462E-4406-9B27-633C7A926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81" y="1054417"/>
            <a:ext cx="7246620" cy="5532120"/>
          </a:xfrm>
          <a:prstGeom prst="rect">
            <a:avLst/>
          </a:prstGeom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C4C41006-FCB4-45FA-8D28-770B8B4C9F5B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/14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853095-DD3A-4F9C-81C6-27DB17DD71F8}"/>
              </a:ext>
            </a:extLst>
          </p:cNvPr>
          <p:cNvGrpSpPr/>
          <p:nvPr/>
        </p:nvGrpSpPr>
        <p:grpSpPr>
          <a:xfrm>
            <a:off x="9116161" y="787332"/>
            <a:ext cx="2199132" cy="6647688"/>
            <a:chOff x="9116161" y="121411"/>
            <a:chExt cx="2199132" cy="6647688"/>
          </a:xfrm>
        </p:grpSpPr>
        <p:pic>
          <p:nvPicPr>
            <p:cNvPr id="9" name="Picture 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4C612C3-1CE1-4887-BCD0-9B2E4FBBA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6161" y="121411"/>
              <a:ext cx="2199132" cy="664768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0999DD-F4B7-430B-B7C1-B5B729228DC6}"/>
                </a:ext>
              </a:extLst>
            </p:cNvPr>
            <p:cNvSpPr/>
            <p:nvPr/>
          </p:nvSpPr>
          <p:spPr>
            <a:xfrm>
              <a:off x="9116161" y="5913783"/>
              <a:ext cx="2005726" cy="8228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29968A2-5CB6-2037-0810-7A5F0D5D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E7B7E843-3DAE-1A19-04AE-B5861EA36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680" y="6532646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2183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5BB097-F6B8-4EAA-9CF5-891990D44E60}"/>
              </a:ext>
            </a:extLst>
          </p:cNvPr>
          <p:cNvGrpSpPr/>
          <p:nvPr/>
        </p:nvGrpSpPr>
        <p:grpSpPr>
          <a:xfrm>
            <a:off x="1530849" y="375569"/>
            <a:ext cx="9414429" cy="6657089"/>
            <a:chOff x="1530849" y="375569"/>
            <a:chExt cx="9414429" cy="6657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34FF18-12AC-427D-B10C-36DC091C2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0849" y="375569"/>
              <a:ext cx="9414429" cy="665708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1079F57-D136-460E-AD92-708F3C13400A}"/>
                </a:ext>
              </a:extLst>
            </p:cNvPr>
            <p:cNvSpPr/>
            <p:nvPr/>
          </p:nvSpPr>
          <p:spPr>
            <a:xfrm>
              <a:off x="1848678" y="6192078"/>
              <a:ext cx="8728931" cy="2903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North elevation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385558DA-5562-487C-B87C-2DFC49CF804F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/15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FCF2C8F0-DE05-1F58-5D91-8CD37945F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0BEB7434-76CC-6E21-CE31-8458A99EF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51" y="6218143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0680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8634FA-6984-45B2-8212-CBC85DA6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73" y="-246580"/>
            <a:ext cx="11434854" cy="8085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South elevation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69ABB998-C9DC-4A1D-A443-5BE3C8694457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/16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9076769-42D4-3F1C-F46A-E2A5011C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C916D125-7D3A-A092-E5CB-E1ACEB60B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179" y="5842660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164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34AEDD-C6DF-43B9-7E29-E4D4C88F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698" y="1659136"/>
            <a:ext cx="8987822" cy="4371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East elevation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60FD97-8D85-439D-9AD1-4430F6854BAA}"/>
              </a:ext>
            </a:extLst>
          </p:cNvPr>
          <p:cNvSpPr txBox="1"/>
          <p:nvPr/>
        </p:nvSpPr>
        <p:spPr>
          <a:xfrm>
            <a:off x="9739784" y="2241723"/>
            <a:ext cx="2075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Cross-section from above of brickwork profile around artwork windows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F8E40F-C718-4482-B9B1-11A0EDF21286}"/>
              </a:ext>
            </a:extLst>
          </p:cNvPr>
          <p:cNvCxnSpPr>
            <a:cxnSpLocks/>
          </p:cNvCxnSpPr>
          <p:nvPr/>
        </p:nvCxnSpPr>
        <p:spPr>
          <a:xfrm flipH="1">
            <a:off x="7844176" y="2310198"/>
            <a:ext cx="484909" cy="19865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ABACE8B-3424-4DD9-94ED-E20621667214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/17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A77207-25F4-5F4E-5DFA-040822AF3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276" y="4559446"/>
            <a:ext cx="1892397" cy="5524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6CF7B6-D8D6-A033-2261-57BC30F83ECB}"/>
              </a:ext>
            </a:extLst>
          </p:cNvPr>
          <p:cNvSpPr txBox="1"/>
          <p:nvPr/>
        </p:nvSpPr>
        <p:spPr>
          <a:xfrm>
            <a:off x="7459105" y="1294535"/>
            <a:ext cx="207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Contemporary coloured-glass artwork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985AEA-15E4-EC4F-0311-AF58CB211479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0777474" y="3872939"/>
            <a:ext cx="0" cy="513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2C60B77-7B09-211E-1201-9E4A2ECD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4" name="Picture 3" descr="A black and red logo&#10;&#10;Description automatically generated">
            <a:extLst>
              <a:ext uri="{FF2B5EF4-FFF2-40B4-BE49-F238E27FC236}">
                <a16:creationId xmlns:a16="http://schemas.microsoft.com/office/drawing/2014/main" id="{1F72B694-8F95-507A-2E0C-032180ED3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20" y="6082270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13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11072988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Integrated artwork in east wall of extension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60208-19D5-4741-A49F-DDAD2D32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ABACE8B-3424-4DD9-94ED-E20621667214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/18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1176F8-C70D-D7E9-63DA-6EC281AFDACB}"/>
              </a:ext>
            </a:extLst>
          </p:cNvPr>
          <p:cNvGrpSpPr/>
          <p:nvPr/>
        </p:nvGrpSpPr>
        <p:grpSpPr>
          <a:xfrm>
            <a:off x="2163320" y="1226825"/>
            <a:ext cx="3228046" cy="5189036"/>
            <a:chOff x="3884861" y="1304818"/>
            <a:chExt cx="3228046" cy="5189036"/>
          </a:xfrm>
        </p:grpSpPr>
        <p:pic>
          <p:nvPicPr>
            <p:cNvPr id="6" name="Picture 5" descr="Text, letter&#10;&#10;Description automatically generated">
              <a:extLst>
                <a:ext uri="{FF2B5EF4-FFF2-40B4-BE49-F238E27FC236}">
                  <a16:creationId xmlns:a16="http://schemas.microsoft.com/office/drawing/2014/main" id="{A3812FD0-F183-A77D-C635-197701D24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861" y="1478249"/>
              <a:ext cx="3151846" cy="483325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04185-C1C8-140E-4772-2C6B3F68F42A}"/>
                </a:ext>
              </a:extLst>
            </p:cNvPr>
            <p:cNvSpPr/>
            <p:nvPr/>
          </p:nvSpPr>
          <p:spPr>
            <a:xfrm>
              <a:off x="3884861" y="1478249"/>
              <a:ext cx="806882" cy="5015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C2502D-189B-AAB4-84C7-03F7E0C85B68}"/>
                </a:ext>
              </a:extLst>
            </p:cNvPr>
            <p:cNvSpPr/>
            <p:nvPr/>
          </p:nvSpPr>
          <p:spPr>
            <a:xfrm>
              <a:off x="6306025" y="1304818"/>
              <a:ext cx="806882" cy="5015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BD2CCC-265B-EE2C-6DB2-EA08D09EAF11}"/>
              </a:ext>
            </a:extLst>
          </p:cNvPr>
          <p:cNvSpPr txBox="1"/>
          <p:nvPr/>
        </p:nvSpPr>
        <p:spPr>
          <a:xfrm>
            <a:off x="529245" y="4852977"/>
            <a:ext cx="2244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View from inside the Garden Room looking eastwards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2018A5-23E6-EEEC-8848-18E20C927129}"/>
              </a:ext>
            </a:extLst>
          </p:cNvPr>
          <p:cNvSpPr txBox="1"/>
          <p:nvPr/>
        </p:nvSpPr>
        <p:spPr>
          <a:xfrm>
            <a:off x="594486" y="1338919"/>
            <a:ext cx="200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Proposed design for 3 slender windows for Garden Room St Mary’s Teddington. Golden tones to match colours of East facing main sanctuary window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81DE39-2D78-35EA-3CE3-B3123F4F0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45" y="1411253"/>
            <a:ext cx="6601052" cy="4844890"/>
          </a:xfrm>
          <a:prstGeom prst="rect">
            <a:avLst/>
          </a:prstGeom>
        </p:spPr>
      </p:pic>
      <p:pic>
        <p:nvPicPr>
          <p:cNvPr id="3" name="Picture 2" descr="A black and red logo&#10;&#10;Description automatically generated">
            <a:extLst>
              <a:ext uri="{FF2B5EF4-FFF2-40B4-BE49-F238E27FC236}">
                <a16:creationId xmlns:a16="http://schemas.microsoft.com/office/drawing/2014/main" id="{6A91FEC4-68C8-4229-A054-E54BEDE2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837" y="6280540"/>
            <a:ext cx="567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3285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Conclusion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7" y="1639957"/>
            <a:ext cx="10747394" cy="4498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>
              <a:spcBef>
                <a:spcPts val="1200"/>
              </a:spcBef>
              <a:buSzPts val="2200"/>
              <a:buNone/>
            </a:pPr>
            <a:r>
              <a:rPr lang="en-GB" sz="3600" b="0" i="0" dirty="0">
                <a:solidFill>
                  <a:srgbClr val="201F1E"/>
                </a:solidFill>
                <a:effectLst/>
              </a:rPr>
              <a:t>“We do not ignore maturity. Maturity consists in not losing the past while fully living in the present with a prudent awareness of the possibilities of the future.”</a:t>
            </a:r>
          </a:p>
          <a:p>
            <a:pPr marL="88900" indent="0" algn="ctr">
              <a:spcBef>
                <a:spcPts val="1200"/>
              </a:spcBef>
              <a:buSzPts val="2200"/>
              <a:buNone/>
            </a:pPr>
            <a:br>
              <a:rPr lang="en-GB" sz="3600" dirty="0"/>
            </a:br>
            <a:r>
              <a:rPr lang="en-GB" sz="3600" b="0" i="0" dirty="0">
                <a:solidFill>
                  <a:srgbClr val="201F1E"/>
                </a:solidFill>
                <a:effectLst/>
              </a:rPr>
              <a:t>― </a:t>
            </a:r>
            <a:r>
              <a:rPr lang="en-GB" sz="3600" b="1" i="0" dirty="0">
                <a:solidFill>
                  <a:srgbClr val="201F1E"/>
                </a:solidFill>
                <a:effectLst/>
              </a:rPr>
              <a:t>Thomas </a:t>
            </a:r>
            <a:r>
              <a:rPr lang="en-GB" sz="3600" b="1" i="0" dirty="0" err="1">
                <a:solidFill>
                  <a:srgbClr val="201F1E"/>
                </a:solidFill>
                <a:effectLst/>
              </a:rPr>
              <a:t>Traherne</a:t>
            </a:r>
            <a:endParaRPr lang="en-GB" sz="3600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D46F0E66-BDFC-4EA9-A6FD-D7A3A63A2AFA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/19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E19B2AE-B846-716C-C286-BFF31F42D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GB" dirty="0"/>
              <a:t>May-2024</a:t>
            </a:r>
          </a:p>
        </p:txBody>
      </p:sp>
    </p:spTree>
    <p:extLst>
      <p:ext uri="{BB962C8B-B14F-4D97-AF65-F5344CB8AC3E}">
        <p14:creationId xmlns:p14="http://schemas.microsoft.com/office/powerpoint/2010/main" val="373218755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Our Vision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643865"/>
            <a:ext cx="11045346" cy="4643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200" dirty="0"/>
              <a:t>We aspire to be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3200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200" dirty="0"/>
              <a:t>An </a:t>
            </a:r>
            <a:r>
              <a:rPr lang="en-GB" sz="3200" b="1" dirty="0"/>
              <a:t>open </a:t>
            </a:r>
            <a:r>
              <a:rPr lang="en-GB" sz="3200" dirty="0"/>
              <a:t>and </a:t>
            </a:r>
            <a:r>
              <a:rPr lang="en-GB" sz="3200" b="1" dirty="0"/>
              <a:t>welcoming </a:t>
            </a:r>
            <a:r>
              <a:rPr lang="en-GB" sz="3200" dirty="0"/>
              <a:t>church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3200" b="1" dirty="0"/>
              <a:t>Serving </a:t>
            </a:r>
            <a:r>
              <a:rPr lang="en-GB" sz="3200" dirty="0"/>
              <a:t>our </a:t>
            </a:r>
            <a:r>
              <a:rPr lang="en-GB" sz="3200" b="1" dirty="0"/>
              <a:t>local community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3200" dirty="0"/>
              <a:t>Fostering </a:t>
            </a:r>
            <a:r>
              <a:rPr lang="en-GB" sz="3200" b="1" dirty="0"/>
              <a:t>faith </a:t>
            </a:r>
            <a:r>
              <a:rPr lang="en-GB" sz="3200" dirty="0"/>
              <a:t>and </a:t>
            </a:r>
            <a:r>
              <a:rPr lang="en-GB" sz="3200" b="1" dirty="0"/>
              <a:t>friendship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GB" sz="3200" dirty="0"/>
              <a:t>Bringing </a:t>
            </a:r>
            <a:r>
              <a:rPr lang="en-GB" sz="3200" b="1" dirty="0"/>
              <a:t>people of all ages together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sz="3200" dirty="0"/>
              <a:t>For the </a:t>
            </a:r>
            <a:r>
              <a:rPr lang="en-GB" sz="3200" b="1" dirty="0"/>
              <a:t>glory of God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04F5B574-5E13-433B-8153-F12E97D369E0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/2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4B79B655-BB3A-AE6E-F79F-EBEF6086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2859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Our church building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397285"/>
            <a:ext cx="11045346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dirty="0"/>
              <a:t>We worship in an historic parish church set within a beautiful churchyard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None/>
            </a:pPr>
            <a:r>
              <a:rPr lang="en-GB" dirty="0"/>
              <a:t>As custodians of this precious resource, it is our responsibility to ensure our church continues to flourish into the future, serving our community and providing for its spiritual needs</a:t>
            </a: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1" dirty="0"/>
              <a:t>Our church is a wonderful place to </a:t>
            </a:r>
            <a:r>
              <a:rPr lang="en-GB" sz="3600" b="1" i="1" dirty="0"/>
              <a:t>connect with God</a:t>
            </a:r>
            <a:r>
              <a:rPr lang="en-GB" sz="3600" b="1" dirty="0"/>
              <a:t> </a:t>
            </a:r>
            <a:r>
              <a:rPr lang="en-GB" b="1" dirty="0"/>
              <a:t>but should also be a place to </a:t>
            </a:r>
            <a:r>
              <a:rPr lang="en-GB" sz="3600" b="1" i="1" dirty="0"/>
              <a:t>connect with each other</a:t>
            </a:r>
            <a:r>
              <a:rPr lang="en-GB" sz="3600" b="1" dirty="0"/>
              <a:t> </a:t>
            </a:r>
            <a:r>
              <a:rPr lang="en-GB" b="1" dirty="0"/>
              <a:t>and </a:t>
            </a:r>
            <a:r>
              <a:rPr lang="en-GB" sz="3600" b="1" i="1" dirty="0"/>
              <a:t>connect with our community</a:t>
            </a:r>
            <a:endParaRPr lang="en-GB" sz="3600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4DA46BFA-69C6-4D62-997C-CB7049993531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/3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C874EFC6-ABD1-8D8F-C780-501D58416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790003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Meeting our challenge!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317773"/>
            <a:ext cx="11088000" cy="51824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GB" sz="2400" dirty="0"/>
              <a:t>Our church, dating back to the 16</a:t>
            </a:r>
            <a:r>
              <a:rPr lang="en-GB" sz="2400" baseline="30000" dirty="0"/>
              <a:t>th</a:t>
            </a:r>
            <a:r>
              <a:rPr lang="en-GB" sz="2400" dirty="0"/>
              <a:t> century, needs vital facilities to make it accessible, support our connections and extend </a:t>
            </a:r>
            <a:r>
              <a:rPr lang="en-GB" sz="2400" b="1" dirty="0"/>
              <a:t>our welcome to all</a:t>
            </a:r>
          </a:p>
          <a:p>
            <a:pPr marL="0" lvl="0" indent="0">
              <a:spcBef>
                <a:spcPts val="0"/>
              </a:spcBef>
              <a:buNone/>
            </a:pPr>
            <a:endParaRPr lang="en-GB" sz="1800" b="1" dirty="0"/>
          </a:p>
          <a:p>
            <a:pPr marL="0" lvl="0" indent="0">
              <a:spcBef>
                <a:spcPts val="0"/>
              </a:spcBef>
              <a:buNone/>
            </a:pPr>
            <a:r>
              <a:rPr lang="en-GB" sz="2400" dirty="0"/>
              <a:t>To achieve this, over the past 5 years we have…</a:t>
            </a:r>
            <a:endParaRPr lang="en-GB" sz="2400" i="1" dirty="0"/>
          </a:p>
          <a:p>
            <a:pPr marL="45720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started with fundamentals, first commissioning a Conservation Management Plan to assess the architectural and heritage significance of all aspects of the church and churchyard</a:t>
            </a:r>
          </a:p>
          <a:p>
            <a:pPr marL="45720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formed a Project Team and Governance Group, under the guidance of the PCC</a:t>
            </a:r>
          </a:p>
          <a:p>
            <a:pPr marL="457200" lvl="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prepared a detailed Needs Assessment and Project Brief</a:t>
            </a:r>
          </a:p>
          <a:p>
            <a:pPr marL="457200" lvl="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appointed an architect and team of expert consultants (covering heritage, archaeology, ecology, accessibility, structural engineering, building services and costings) </a:t>
            </a:r>
          </a:p>
          <a:p>
            <a:pPr marL="457200" lvl="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examined a wide range of options to establish the best scheme</a:t>
            </a:r>
          </a:p>
          <a:p>
            <a:pPr marL="457200" lvl="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commissioned surveys and site investigations (addressing archaeology, ground conditions, trees, etc)</a:t>
            </a:r>
          </a:p>
          <a:p>
            <a:pPr marL="457200" lvl="0" indent="-368300">
              <a:lnSpc>
                <a:spcPct val="100000"/>
              </a:lnSpc>
              <a:spcBef>
                <a:spcPts val="800"/>
              </a:spcBef>
              <a:buSzPct val="100000"/>
              <a:buFont typeface="Arial" panose="020B0604020202020204" pitchFamily="34" charset="0"/>
              <a:buChar char="●"/>
            </a:pPr>
            <a:r>
              <a:rPr lang="en-GB" sz="2000" dirty="0"/>
              <a:t>conducted extensive consultations with the congregation, local community, local groups, Diocese of London, Historic England, Georgian Society, Church Buildings Council and Richmond Council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86E7D6B0-A35B-449D-BA61-9961CC52D930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/4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CB4A6AB-4CA7-CE65-949F-AD02AABE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324288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Project timeline and status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7" y="1265625"/>
            <a:ext cx="11271376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September 2018: Conservation management plan commissioned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February 2019: Building Anew project launched and Governance Group formed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May 2019: Needs assessment completed and project brief prepared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September 2019: Architect (           ), engineers and other key consultants appointed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May 2020: Concept design completed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June 2020 onwards: Consultations with internal and external stakeholders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December 2022: Planning permission granted by Richmond Council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July 2023: Fundraising campaign launched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April 2024: Faculty granted by the Diocese of London</a:t>
            </a:r>
          </a:p>
          <a:p>
            <a:pPr marL="88900" indent="0">
              <a:spcBef>
                <a:spcPts val="1200"/>
              </a:spcBef>
              <a:buSzPts val="2200"/>
              <a:buNone/>
            </a:pPr>
            <a:endParaRPr lang="en-GB" sz="1200" dirty="0"/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200" dirty="0"/>
              <a:t>2025: Building work to start (subject to sufficient funds having been raised)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-GB" sz="2200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C722CF86-BDB5-DB0F-545A-27370867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sp>
        <p:nvSpPr>
          <p:cNvPr id="4" name="Date Placeholder 5">
            <a:extLst>
              <a:ext uri="{FF2B5EF4-FFF2-40B4-BE49-F238E27FC236}">
                <a16:creationId xmlns:a16="http://schemas.microsoft.com/office/drawing/2014/main" id="{5C5D5252-8DBD-B377-34D2-003CA032ABD1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/5</a:t>
            </a:r>
            <a:endParaRPr lang="en-GB" dirty="0"/>
          </a:p>
        </p:txBody>
      </p:sp>
      <p:pic>
        <p:nvPicPr>
          <p:cNvPr id="5" name="Picture 4" descr="A black and red logo&#10;&#10;Description automatically generated">
            <a:extLst>
              <a:ext uri="{FF2B5EF4-FFF2-40B4-BE49-F238E27FC236}">
                <a16:creationId xmlns:a16="http://schemas.microsoft.com/office/drawing/2014/main" id="{FC902320-B56E-0F04-89C2-52D2D50B8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04" y="2881745"/>
            <a:ext cx="6804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7643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Fundraising campaign – plan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7" y="1265625"/>
            <a:ext cx="11271376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400" dirty="0"/>
              <a:t>Total project cost estimate = £1.25 million (by Quantity Surveyor)</a:t>
            </a:r>
          </a:p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400" dirty="0"/>
              <a:t>Fundraising appeal target = £1 million (launched in July 2023 by Archdeacon)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-GB" sz="2400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87EBA2D1-7B5B-4FB0-BE18-91FF2A6CC858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/6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AEBE3E-66EF-947C-8D70-7820172D5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152815"/>
              </p:ext>
            </p:extLst>
          </p:nvPr>
        </p:nvGraphicFramePr>
        <p:xfrm>
          <a:off x="1759858" y="2757010"/>
          <a:ext cx="800505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3057">
                  <a:extLst>
                    <a:ext uri="{9D8B030D-6E8A-4147-A177-3AD203B41FA5}">
                      <a16:colId xmlns:a16="http://schemas.microsoft.com/office/drawing/2014/main" val="242471798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8926729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245284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Fundraising Plan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 sz="1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936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Church reserves (legacies, etc) allocated to the project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£250,000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15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Congregation and local community (donations)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£525,000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352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Trusts and foundations (grants)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£325,000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964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Local businesses (donations and sponsorship)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£100,000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84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Events and sponsored activities (donations and sponsorship)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£50,000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+mn-lt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291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8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£1,250,000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atin typeface="+mn-lt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181751"/>
                  </a:ext>
                </a:extLst>
              </a:tr>
            </a:tbl>
          </a:graphicData>
        </a:graphic>
      </p:graphicFrame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F0F8AC1-012F-6A60-786C-74C157D4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CAF110A8-7B97-0179-FF29-0DFC18B24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14" y="145719"/>
            <a:ext cx="1058131" cy="9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3635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9189760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Fundraising campaign – progress (by early May 2024)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7" y="1265625"/>
            <a:ext cx="11271376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spcBef>
                <a:spcPts val="1200"/>
              </a:spcBef>
              <a:buSzPts val="2200"/>
              <a:buNone/>
            </a:pPr>
            <a:endParaRPr lang="en-GB" sz="2400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-GB" sz="2400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87EBA2D1-7B5B-4FB0-BE18-91FF2A6CC858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/7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AEBE3E-66EF-947C-8D70-7820172D5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30057"/>
              </p:ext>
            </p:extLst>
          </p:nvPr>
        </p:nvGraphicFramePr>
        <p:xfrm>
          <a:off x="878875" y="1461609"/>
          <a:ext cx="1058711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665">
                  <a:extLst>
                    <a:ext uri="{9D8B030D-6E8A-4147-A177-3AD203B41FA5}">
                      <a16:colId xmlns:a16="http://schemas.microsoft.com/office/drawing/2014/main" val="2424717983"/>
                    </a:ext>
                  </a:extLst>
                </a:gridCol>
                <a:gridCol w="1474445">
                  <a:extLst>
                    <a:ext uri="{9D8B030D-6E8A-4147-A177-3AD203B41FA5}">
                      <a16:colId xmlns:a16="http://schemas.microsoft.com/office/drawing/2014/main" val="208926729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525959201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679059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Source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Funds Raised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% of Target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Comments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693698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Church reserves (legacies, etc) allocated to the project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£250,000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15577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Congregation and local community (donations)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£192,650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435216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Trusts and foundations (grants)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£1,750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Applications underway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96463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Local businesses (donations and sponsorship)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£2,000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Commencing June 2024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84013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Events and sponsored activities (donations and sponsorship)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£6,400*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129155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2032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Bank interest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£1,200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378797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£454,000</a:t>
                      </a: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800" kern="100" dirty="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4181751"/>
                  </a:ext>
                </a:extLst>
              </a:tr>
            </a:tbl>
          </a:graphicData>
        </a:graphic>
      </p:graphicFrame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F0F8AC1-012F-6A60-786C-74C157D4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4DF1F-CDB0-767A-DAC1-0A2A425F324F}"/>
              </a:ext>
            </a:extLst>
          </p:cNvPr>
          <p:cNvSpPr txBox="1"/>
          <p:nvPr/>
        </p:nvSpPr>
        <p:spPr>
          <a:xfrm>
            <a:off x="878875" y="4809348"/>
            <a:ext cx="5641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* Excludes proceeds from Local History Supper on 11 May 2024</a:t>
            </a:r>
          </a:p>
        </p:txBody>
      </p:sp>
      <p:sp>
        <p:nvSpPr>
          <p:cNvPr id="5" name="Google Shape;61;p14">
            <a:extLst>
              <a:ext uri="{FF2B5EF4-FFF2-40B4-BE49-F238E27FC236}">
                <a16:creationId xmlns:a16="http://schemas.microsoft.com/office/drawing/2014/main" id="{8F7FD92B-931D-151D-3176-F7C53C54A601}"/>
              </a:ext>
            </a:extLst>
          </p:cNvPr>
          <p:cNvSpPr txBox="1">
            <a:spLocks/>
          </p:cNvSpPr>
          <p:nvPr/>
        </p:nvSpPr>
        <p:spPr>
          <a:xfrm>
            <a:off x="727127" y="5102421"/>
            <a:ext cx="10738858" cy="1206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spcBef>
                <a:spcPts val="1200"/>
              </a:spcBef>
              <a:buSzPts val="2200"/>
              <a:buNone/>
            </a:pPr>
            <a:r>
              <a:rPr lang="en-GB" sz="2000" dirty="0"/>
              <a:t>Events to-date include: </a:t>
            </a:r>
          </a:p>
          <a:p>
            <a:pPr marL="719138" lvl="1" indent="-360363">
              <a:lnSpc>
                <a:spcPct val="100000"/>
              </a:lnSpc>
              <a:spcBef>
                <a:spcPts val="6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000" dirty="0"/>
              <a:t>2 music concerts, churchyard teas, children’s art workshops, Christmas stocking appeal, ‘Big Teddington Tea Party’ and a sponsored ultra-marathon 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-GB" sz="2000" dirty="0"/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9068812-DC0C-A495-6B28-5C262DEDA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14" y="145719"/>
            <a:ext cx="1058131" cy="9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99707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9189760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Fundraising campaign – future plans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7" y="1265625"/>
            <a:ext cx="11271376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>
              <a:spcBef>
                <a:spcPts val="1200"/>
              </a:spcBef>
              <a:buSzPts val="2200"/>
              <a:buNone/>
            </a:pPr>
            <a:endParaRPr lang="en-GB" sz="2400" dirty="0"/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-GB" sz="2400" dirty="0"/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87EBA2D1-7B5B-4FB0-BE18-91FF2A6CC858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/8</a:t>
            </a:r>
            <a:endParaRPr lang="en-GB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F0F8AC1-012F-6A60-786C-74C157D4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052D2CFE-6BAC-EA31-16C3-3CE4CCB13B5A}"/>
              </a:ext>
            </a:extLst>
          </p:cNvPr>
          <p:cNvSpPr txBox="1">
            <a:spLocks/>
          </p:cNvSpPr>
          <p:nvPr/>
        </p:nvSpPr>
        <p:spPr>
          <a:xfrm>
            <a:off x="475647" y="1450955"/>
            <a:ext cx="6567409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400" dirty="0"/>
              <a:t>Upcoming events: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‘Buy-a-Brick’ appeal (15 June onwards)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Local history supper #2 (22 June)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Foreign currency donation scheme (June-Sept)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Vinyl record auction (June – November)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Back-to-school party, for adults! (28 Sept)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Vicar’s sponsored parachute jump (TBC)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Quiz evening (5 October)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Thomas </a:t>
            </a:r>
            <a:r>
              <a:rPr lang="en-GB" sz="2200" dirty="0" err="1"/>
              <a:t>Traherne</a:t>
            </a:r>
            <a:r>
              <a:rPr lang="en-GB" sz="2200" dirty="0"/>
              <a:t> concert and talks (October)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Vicar’s sponsored ‘</a:t>
            </a:r>
            <a:r>
              <a:rPr lang="en-GB" sz="2200" dirty="0" err="1"/>
              <a:t>massathon</a:t>
            </a:r>
            <a:r>
              <a:rPr lang="en-GB" sz="2200" dirty="0"/>
              <a:t>’ (TBC) 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endParaRPr lang="en-GB" sz="2400" dirty="0"/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6A9B26E9-8077-49A9-4CC7-C6D7803BF6ED}"/>
              </a:ext>
            </a:extLst>
          </p:cNvPr>
          <p:cNvSpPr txBox="1">
            <a:spLocks/>
          </p:cNvSpPr>
          <p:nvPr/>
        </p:nvSpPr>
        <p:spPr>
          <a:xfrm>
            <a:off x="6945085" y="1450955"/>
            <a:ext cx="4770160" cy="4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68300">
              <a:spcBef>
                <a:spcPts val="1200"/>
              </a:spcBef>
              <a:buSzPts val="2200"/>
              <a:buFont typeface="Arial" panose="020B0604020202020204" pitchFamily="34" charset="0"/>
              <a:buChar char="●"/>
            </a:pPr>
            <a:r>
              <a:rPr lang="en-GB" sz="2400" dirty="0"/>
              <a:t>Grant applications planned: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Benefact Trust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Joseph Rank Trust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Valencia Communities Fund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City Bridge Foundation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National Lottery Heritage Fund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National Churches Trust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Garfield Weston Foundation</a:t>
            </a:r>
          </a:p>
          <a:p>
            <a:pPr marL="914400" lvl="1" indent="-368300">
              <a:spcBef>
                <a:spcPts val="1200"/>
              </a:spcBef>
              <a:buSzPts val="2200"/>
              <a:buFont typeface="Courier New" panose="02070309020205020404" pitchFamily="49" charset="0"/>
              <a:buChar char="-"/>
            </a:pPr>
            <a:r>
              <a:rPr lang="en-GB" sz="2200" dirty="0"/>
              <a:t>Laing Family Trust</a:t>
            </a:r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34DD92F7-AF4D-CD4C-B732-ED8A225F3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14" y="145719"/>
            <a:ext cx="1058131" cy="9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978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7F56-FE87-40C1-B897-0BB9D1499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26" y="235354"/>
            <a:ext cx="8728931" cy="1069464"/>
          </a:xfrm>
        </p:spPr>
        <p:txBody>
          <a:bodyPr anchor="t">
            <a:normAutofit/>
          </a:bodyPr>
          <a:lstStyle/>
          <a:p>
            <a:r>
              <a:rPr lang="en-GB" sz="2400" dirty="0">
                <a:latin typeface="+mn-lt"/>
              </a:rPr>
              <a:t>Building Anew</a:t>
            </a:r>
            <a:br>
              <a:rPr lang="en-GB" sz="2400" b="1" dirty="0">
                <a:latin typeface="+mn-lt"/>
              </a:rPr>
            </a:br>
            <a:r>
              <a:rPr lang="en-GB" sz="3200" b="1" dirty="0">
                <a:latin typeface="+mn-lt"/>
              </a:rPr>
              <a:t>Approved scheme: Internal re-ordering</a:t>
            </a: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722A8044-F57A-491D-8D05-9F6D3BC0FB7C}"/>
              </a:ext>
            </a:extLst>
          </p:cNvPr>
          <p:cNvSpPr txBox="1">
            <a:spLocks/>
          </p:cNvSpPr>
          <p:nvPr/>
        </p:nvSpPr>
        <p:spPr>
          <a:xfrm>
            <a:off x="574726" y="1320345"/>
            <a:ext cx="8244000" cy="4046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en-GB" sz="2400" dirty="0"/>
              <a:t>First, we will make the very best use of our existing footprint </a:t>
            </a:r>
          </a:p>
          <a:p>
            <a:pPr marL="0" lvl="0" indent="0">
              <a:spcBef>
                <a:spcPts val="0"/>
              </a:spcBef>
              <a:buNone/>
            </a:pPr>
            <a:endParaRPr lang="en-GB" sz="2400" dirty="0"/>
          </a:p>
          <a:p>
            <a:pPr marL="0" lvl="0" indent="0">
              <a:spcBef>
                <a:spcPts val="0"/>
              </a:spcBef>
              <a:buNone/>
            </a:pPr>
            <a:r>
              <a:rPr lang="en-GB" sz="2400" dirty="0"/>
              <a:t>To achieve this we propose to:</a:t>
            </a:r>
          </a:p>
          <a:p>
            <a:pPr marL="457200" lvl="0" indent="-368300">
              <a:spcBef>
                <a:spcPts val="1200"/>
              </a:spcBef>
              <a:buSzPts val="2200"/>
              <a:buChar char="●"/>
            </a:pPr>
            <a:r>
              <a:rPr lang="en-GB" sz="2400" dirty="0"/>
              <a:t>Replace the pipe organ with a state-of-the-art digital organ with 20 </a:t>
            </a:r>
            <a:r>
              <a:rPr lang="en-GB" sz="2400" dirty="0" err="1"/>
              <a:t>drawstops</a:t>
            </a:r>
            <a:r>
              <a:rPr lang="en-GB" sz="2400" dirty="0"/>
              <a:t>, releasing the space in the organ chamber</a:t>
            </a:r>
          </a:p>
          <a:p>
            <a:pPr marL="457200" lvl="0" indent="-368300">
              <a:spcBef>
                <a:spcPts val="1200"/>
              </a:spcBef>
              <a:buSzPts val="2200"/>
              <a:buChar char="●"/>
            </a:pPr>
            <a:r>
              <a:rPr lang="en-GB" sz="2400" dirty="0"/>
              <a:t>Convert the current organ chamber into the new sacristy with a mezzanine floor above for storage</a:t>
            </a:r>
          </a:p>
          <a:p>
            <a:pPr marL="457200" lvl="0" indent="-368300">
              <a:spcBef>
                <a:spcPts val="1200"/>
              </a:spcBef>
              <a:buSzPts val="2200"/>
              <a:buChar char="●"/>
            </a:pPr>
            <a:r>
              <a:rPr lang="en-GB" sz="2400" dirty="0"/>
              <a:t>Convert the current sacristy into the new choir vestry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283A4E-14C1-4B6A-A379-3E7C3C79C232}"/>
              </a:ext>
            </a:extLst>
          </p:cNvPr>
          <p:cNvSpPr/>
          <p:nvPr/>
        </p:nvSpPr>
        <p:spPr>
          <a:xfrm>
            <a:off x="10162172" y="691311"/>
            <a:ext cx="414981" cy="137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8AD460-6E38-45E1-98E0-CFF8FEBEF10B}"/>
              </a:ext>
            </a:extLst>
          </p:cNvPr>
          <p:cNvGrpSpPr>
            <a:grpSpLocks noChangeAspect="1"/>
          </p:cNvGrpSpPr>
          <p:nvPr/>
        </p:nvGrpSpPr>
        <p:grpSpPr>
          <a:xfrm>
            <a:off x="8787024" y="1734412"/>
            <a:ext cx="2694065" cy="2527443"/>
            <a:chOff x="3271391" y="1304818"/>
            <a:chExt cx="5297256" cy="4969632"/>
          </a:xfrm>
        </p:grpSpPr>
        <p:pic>
          <p:nvPicPr>
            <p:cNvPr id="14" name="Picture 13" descr="A picture containing text, wooden, table, container&#10;&#10;Description automatically generated">
              <a:extLst>
                <a:ext uri="{FF2B5EF4-FFF2-40B4-BE49-F238E27FC236}">
                  <a16:creationId xmlns:a16="http://schemas.microsoft.com/office/drawing/2014/main" id="{096948E2-3A99-41B7-A10B-E75E57E79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391" y="1403314"/>
              <a:ext cx="5297256" cy="487113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8622BE-0267-4271-82F0-567D12F81CA3}"/>
                </a:ext>
              </a:extLst>
            </p:cNvPr>
            <p:cNvSpPr/>
            <p:nvPr/>
          </p:nvSpPr>
          <p:spPr>
            <a:xfrm>
              <a:off x="6308333" y="1304818"/>
              <a:ext cx="523982" cy="1746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Google Shape;61;p14">
            <a:extLst>
              <a:ext uri="{FF2B5EF4-FFF2-40B4-BE49-F238E27FC236}">
                <a16:creationId xmlns:a16="http://schemas.microsoft.com/office/drawing/2014/main" id="{8E8A447F-5CCA-46A6-B18C-149554CDDAD5}"/>
              </a:ext>
            </a:extLst>
          </p:cNvPr>
          <p:cNvSpPr txBox="1">
            <a:spLocks/>
          </p:cNvSpPr>
          <p:nvPr/>
        </p:nvSpPr>
        <p:spPr>
          <a:xfrm>
            <a:off x="567647" y="4342456"/>
            <a:ext cx="11049627" cy="21610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0" indent="0">
              <a:lnSpc>
                <a:spcPct val="100000"/>
              </a:lnSpc>
              <a:spcBef>
                <a:spcPts val="2400"/>
              </a:spcBef>
              <a:buSzPts val="2200"/>
              <a:buNone/>
            </a:pPr>
            <a:r>
              <a:rPr lang="en-GB" sz="2400" dirty="0"/>
              <a:t>This enables us to minimise the size of the extension needed</a:t>
            </a:r>
          </a:p>
          <a:p>
            <a:pPr marL="88900" lvl="0" indent="0">
              <a:lnSpc>
                <a:spcPct val="100000"/>
              </a:lnSpc>
              <a:spcBef>
                <a:spcPts val="1200"/>
              </a:spcBef>
              <a:buSzPts val="2200"/>
              <a:buNone/>
            </a:pPr>
            <a:r>
              <a:rPr lang="en-GB" sz="2400" dirty="0"/>
              <a:t>We will demolish the current choir vestry (assessed by experts to be a poor-quality building of little architectural significance) and build new facilities in an extension adjoining the north side of the church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B3008-B398-4B30-9C7E-7B3D642EFBF4}"/>
              </a:ext>
            </a:extLst>
          </p:cNvPr>
          <p:cNvSpPr txBox="1"/>
          <p:nvPr/>
        </p:nvSpPr>
        <p:spPr>
          <a:xfrm>
            <a:off x="9026877" y="4255176"/>
            <a:ext cx="2270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Makin Digital 2-Manual </a:t>
            </a:r>
            <a:r>
              <a:rPr lang="en-GB" sz="1600" dirty="0" err="1"/>
              <a:t>Drawstop</a:t>
            </a:r>
            <a:r>
              <a:rPr lang="en-GB" sz="1600" dirty="0"/>
              <a:t> Organ Console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49BAC756-BE56-4253-83C8-80922E7A3138}"/>
              </a:ext>
            </a:extLst>
          </p:cNvPr>
          <p:cNvSpPr txBox="1">
            <a:spLocks/>
          </p:cNvSpPr>
          <p:nvPr/>
        </p:nvSpPr>
        <p:spPr>
          <a:xfrm>
            <a:off x="10843590" y="6484938"/>
            <a:ext cx="1102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/9</a:t>
            </a:r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5FB908D-CB35-DEE2-552D-B2454936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225" y="6493854"/>
            <a:ext cx="2743200" cy="365125"/>
          </a:xfrm>
        </p:spPr>
        <p:txBody>
          <a:bodyPr/>
          <a:lstStyle/>
          <a:p>
            <a:r>
              <a:rPr lang="en-US" dirty="0"/>
              <a:t>May-2024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564840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EF96DF700291479DD9D2788D1DB443" ma:contentTypeVersion="18" ma:contentTypeDescription="Create a new document." ma:contentTypeScope="" ma:versionID="7140a8373755113fc02d67ca42ad48b3">
  <xsd:schema xmlns:xsd="http://www.w3.org/2001/XMLSchema" xmlns:xs="http://www.w3.org/2001/XMLSchema" xmlns:p="http://schemas.microsoft.com/office/2006/metadata/properties" xmlns:ns2="b29c048c-659f-4bbe-85c0-6ced46691f92" xmlns:ns3="266cf49b-4614-4540-a31b-a39c59015d36" targetNamespace="http://schemas.microsoft.com/office/2006/metadata/properties" ma:root="true" ma:fieldsID="67a848c8404e5b5ac6fc7b2d8476856a" ns2:_="" ns3:_="">
    <xsd:import namespace="b29c048c-659f-4bbe-85c0-6ced46691f92"/>
    <xsd:import namespace="266cf49b-4614-4540-a31b-a39c59015d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c048c-659f-4bbe-85c0-6ced46691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8c3c209-fbba-4d1a-9100-4a7313da08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6cf49b-4614-4540-a31b-a39c59015d3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9e1ba54-7cdf-4d5a-a9bb-73184e07a75b}" ma:internalName="TaxCatchAll" ma:showField="CatchAllData" ma:web="266cf49b-4614-4540-a31b-a39c59015d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BE9331-473E-4F2F-A677-484BF7E432A4}"/>
</file>

<file path=customXml/itemProps2.xml><?xml version="1.0" encoding="utf-8"?>
<ds:datastoreItem xmlns:ds="http://schemas.openxmlformats.org/officeDocument/2006/customXml" ds:itemID="{294F1ACC-1C41-4268-A2CE-32241A5521C6}"/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1274</Words>
  <Application>Microsoft Office PowerPoint</Application>
  <PresentationFormat>Widescreen</PresentationFormat>
  <Paragraphs>192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Office Theme</vt:lpstr>
      <vt:lpstr>PowerPoint Presentation</vt:lpstr>
      <vt:lpstr>Building Anew Our Vision</vt:lpstr>
      <vt:lpstr>Building Anew Our church building</vt:lpstr>
      <vt:lpstr>Building Anew Meeting our challenge!</vt:lpstr>
      <vt:lpstr>Building Anew Project timeline and status</vt:lpstr>
      <vt:lpstr>Building Anew Fundraising campaign – plan</vt:lpstr>
      <vt:lpstr>Building Anew Fundraising campaign – progress (by early May 2024)</vt:lpstr>
      <vt:lpstr>Building Anew Fundraising campaign – future plans</vt:lpstr>
      <vt:lpstr>Building Anew Approved scheme: Internal re-ordering</vt:lpstr>
      <vt:lpstr>Building Anew Approved scheme: Extension</vt:lpstr>
      <vt:lpstr>Building Anew Approved scheme: Extension</vt:lpstr>
      <vt:lpstr>Building Anew Approved scheme: Extension</vt:lpstr>
      <vt:lpstr>Building Anew Approved scheme: Floorplan</vt:lpstr>
      <vt:lpstr>Building Anew Approved scheme: Floorplan (details)</vt:lpstr>
      <vt:lpstr>Building Anew Approved scheme: North elevation</vt:lpstr>
      <vt:lpstr>Building Anew Approved scheme: South elevation</vt:lpstr>
      <vt:lpstr>Building Anew Approved scheme: East elevation</vt:lpstr>
      <vt:lpstr>Building Anew Approved scheme: Integrated artwork in east wall of extension</vt:lpstr>
      <vt:lpstr>Building Anew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 with St Alban Building Development Architect Appointment - Key Information</dc:title>
  <dc:creator>Steven R</dc:creator>
  <cp:lastModifiedBy>Steven R</cp:lastModifiedBy>
  <cp:revision>223</cp:revision>
  <cp:lastPrinted>2024-05-16T10:07:22Z</cp:lastPrinted>
  <dcterms:created xsi:type="dcterms:W3CDTF">2019-09-13T13:35:07Z</dcterms:created>
  <dcterms:modified xsi:type="dcterms:W3CDTF">2024-05-17T20:24:03Z</dcterms:modified>
</cp:coreProperties>
</file>